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5"/>
  </p:notesMasterIdLst>
  <p:sldIdLst>
    <p:sldId id="286" r:id="rId2"/>
    <p:sldId id="257" r:id="rId3"/>
    <p:sldId id="258" r:id="rId4"/>
    <p:sldId id="288" r:id="rId5"/>
    <p:sldId id="259" r:id="rId6"/>
    <p:sldId id="260" r:id="rId7"/>
    <p:sldId id="289" r:id="rId8"/>
    <p:sldId id="262" r:id="rId9"/>
    <p:sldId id="290" r:id="rId10"/>
    <p:sldId id="263" r:id="rId11"/>
    <p:sldId id="291" r:id="rId12"/>
    <p:sldId id="292" r:id="rId13"/>
    <p:sldId id="287" r:id="rId14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5">
          <p15:clr>
            <a:srgbClr val="A4A3A4"/>
          </p15:clr>
        </p15:guide>
        <p15:guide id="2" pos="9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26" d="100"/>
          <a:sy n="226" d="100"/>
        </p:scale>
        <p:origin x="2184" y="174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B8F6-14E5-44D7-A254-DC5879F0F303}" type="datetimeFigureOut">
              <a:rPr lang="vi-VN" smtClean="0"/>
              <a:t>14/07/2022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01003-D598-443A-A756-246706E987B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605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/>
              <a:t>HTML5 </a:t>
            </a:r>
            <a:r>
              <a:rPr lang="vi-VN"/>
              <a:t>/ Giới </a:t>
            </a:r>
            <a:r>
              <a:rPr lang="vi-VN" spc="-2"/>
              <a:t>thiệu </a:t>
            </a:r>
            <a:r>
              <a:rPr lang="vi-VN" spc="-4"/>
              <a:t>về</a:t>
            </a:r>
            <a:r>
              <a:rPr lang="vi-VN" spc="-18"/>
              <a:t> </a:t>
            </a:r>
            <a:r>
              <a:rPr lang="vi-VN" spc="-7"/>
              <a:t>Web</a:t>
            </a:r>
            <a:endParaRPr lang="vi-VN" spc="-7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983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190567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5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BẢO VỆ ĐỒ ÁN SEM IV:</a:t>
            </a:r>
          </a:p>
          <a:p>
            <a:pPr algn="ctr">
              <a:buSzPct val="25000"/>
            </a:pP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Website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quản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lý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bán</a:t>
            </a:r>
            <a:r>
              <a:rPr lang="en-US" sz="1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endParaRPr lang="en-US" sz="1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Thành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viên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trong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nhóm</a:t>
            </a:r>
            <a:r>
              <a:rPr lang="en-US" sz="1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Mạnh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Anh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Tuấn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Minh</a:t>
            </a:r>
          </a:p>
          <a:p>
            <a:pPr>
              <a:buSzPct val="25000"/>
            </a:pP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Ngô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Văn</a:t>
            </a:r>
            <a:r>
              <a:rPr lang="en-US" sz="7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Thuyết</a:t>
            </a:r>
            <a:endParaRPr lang="en-US" sz="7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67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2" dirty="0">
                <a:solidFill>
                  <a:srgbClr val="7030A0"/>
                </a:solidFill>
                <a:latin typeface="+mn-lt"/>
              </a:rPr>
              <a:t>THIẾT KẾ CƠ SỞ DỮ LIỆU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A9B45-8685-4EB7-B6B1-9E619F410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371" y="387350"/>
            <a:ext cx="2570071" cy="247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PHÂN CÔNG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CÔNG</a:t>
            </a: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 VIỆC TRONG NHÓM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pic>
        <p:nvPicPr>
          <p:cNvPr id="4" name="Google Shape;298;p10">
            <a:extLst>
              <a:ext uri="{FF2B5EF4-FFF2-40B4-BE49-F238E27FC236}">
                <a16:creationId xmlns:a16="http://schemas.microsoft.com/office/drawing/2014/main" id="{0761930A-EA21-43A2-B0EF-B470EAD621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2694" y="536865"/>
            <a:ext cx="286708" cy="3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01;p10">
            <a:extLst>
              <a:ext uri="{FF2B5EF4-FFF2-40B4-BE49-F238E27FC236}">
                <a16:creationId xmlns:a16="http://schemas.microsoft.com/office/drawing/2014/main" id="{7E773B6A-4339-4854-9EBE-F9EF1B98D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250" y="1301750"/>
            <a:ext cx="279152" cy="30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2;p10">
            <a:extLst>
              <a:ext uri="{FF2B5EF4-FFF2-40B4-BE49-F238E27FC236}">
                <a16:creationId xmlns:a16="http://schemas.microsoft.com/office/drawing/2014/main" id="{0917C04E-BA21-402D-90C6-BD579BC80A2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250" y="2066635"/>
            <a:ext cx="279152" cy="3087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CEDD77-0CDB-4306-A572-F46FD763541D}"/>
              </a:ext>
            </a:extLst>
          </p:cNvPr>
          <p:cNvSpPr txBox="1"/>
          <p:nvPr/>
        </p:nvSpPr>
        <p:spPr>
          <a:xfrm>
            <a:off x="613486" y="460630"/>
            <a:ext cx="3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Nguyễn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Tuấn</a:t>
            </a:r>
            <a:r>
              <a:rPr lang="en-US" dirty="0">
                <a:solidFill>
                  <a:srgbClr val="FF0000"/>
                </a:solidFill>
              </a:rPr>
              <a:t> Minh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</a:t>
            </a:r>
            <a:r>
              <a:rPr lang="en-US" sz="700" dirty="0" err="1"/>
              <a:t>giao</a:t>
            </a:r>
            <a:r>
              <a:rPr lang="en-US" sz="700" dirty="0"/>
              <a:t> </a:t>
            </a:r>
            <a:r>
              <a:rPr lang="en-US" sz="700" dirty="0" err="1"/>
              <a:t>diện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CSDL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700" dirty="0" err="1"/>
              <a:t>Xây</a:t>
            </a:r>
            <a:r>
              <a:rPr lang="en-US" sz="700" dirty="0"/>
              <a:t> </a:t>
            </a:r>
            <a:r>
              <a:rPr lang="en-US" sz="700" dirty="0" err="1"/>
              <a:t>dựng</a:t>
            </a:r>
            <a:r>
              <a:rPr lang="en-US" sz="700" dirty="0"/>
              <a:t> </a:t>
            </a:r>
            <a:r>
              <a:rPr lang="en-US" sz="700" dirty="0" err="1"/>
              <a:t>các</a:t>
            </a:r>
            <a:r>
              <a:rPr lang="en-US" sz="700" dirty="0"/>
              <a:t> </a:t>
            </a:r>
            <a:r>
              <a:rPr lang="en-US" sz="700" dirty="0" err="1"/>
              <a:t>chức</a:t>
            </a:r>
            <a:r>
              <a:rPr lang="en-US" sz="700" dirty="0"/>
              <a:t> </a:t>
            </a:r>
            <a:r>
              <a:rPr lang="en-US" sz="700" dirty="0" err="1"/>
              <a:t>năng</a:t>
            </a:r>
            <a:r>
              <a:rPr lang="en-US" sz="700" dirty="0"/>
              <a:t> </a:t>
            </a:r>
            <a:r>
              <a:rPr lang="en-US" sz="700" dirty="0" err="1"/>
              <a:t>quản</a:t>
            </a:r>
            <a:r>
              <a:rPr lang="en-US" sz="700" dirty="0"/>
              <a:t> </a:t>
            </a:r>
            <a:r>
              <a:rPr lang="en-US" sz="700" dirty="0" err="1"/>
              <a:t>lý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700" dirty="0" err="1"/>
              <a:t>Làm</a:t>
            </a:r>
            <a:r>
              <a:rPr lang="en-US" sz="700" dirty="0"/>
              <a:t> </a:t>
            </a:r>
            <a:r>
              <a:rPr lang="en-US" sz="700" dirty="0" err="1"/>
              <a:t>báo</a:t>
            </a:r>
            <a:r>
              <a:rPr lang="en-US" sz="700" dirty="0"/>
              <a:t> </a:t>
            </a:r>
            <a:r>
              <a:rPr lang="en-US" sz="700" dirty="0" err="1"/>
              <a:t>cáo</a:t>
            </a:r>
            <a:endParaRPr lang="en-US" sz="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26268-7E44-40DE-BFDD-03B284305AD5}"/>
              </a:ext>
            </a:extLst>
          </p:cNvPr>
          <p:cNvSpPr txBox="1"/>
          <p:nvPr/>
        </p:nvSpPr>
        <p:spPr>
          <a:xfrm>
            <a:off x="613486" y="1225550"/>
            <a:ext cx="3153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Nguyễn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Mạnh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Tuấn</a:t>
            </a:r>
            <a:r>
              <a:rPr lang="en-US" dirty="0">
                <a:solidFill>
                  <a:srgbClr val="FF0000"/>
                </a:solidFill>
              </a:rPr>
              <a:t> Anh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 dirty="0"/>
              <a:t>Responsive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CSDL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 dirty="0" err="1"/>
              <a:t>Xây</a:t>
            </a:r>
            <a:r>
              <a:rPr lang="en-US" sz="700" dirty="0"/>
              <a:t> </a:t>
            </a:r>
            <a:r>
              <a:rPr lang="en-US" sz="700" dirty="0" err="1"/>
              <a:t>dựng</a:t>
            </a:r>
            <a:r>
              <a:rPr lang="en-US" sz="700" dirty="0"/>
              <a:t> </a:t>
            </a:r>
            <a:r>
              <a:rPr lang="en-US" sz="700" dirty="0" err="1"/>
              <a:t>chức</a:t>
            </a:r>
            <a:r>
              <a:rPr lang="en-US" sz="700" dirty="0"/>
              <a:t> </a:t>
            </a:r>
            <a:r>
              <a:rPr lang="en-US" sz="700" dirty="0" err="1"/>
              <a:t>năng</a:t>
            </a:r>
            <a:r>
              <a:rPr lang="en-US" sz="700" dirty="0"/>
              <a:t> </a:t>
            </a:r>
            <a:r>
              <a:rPr lang="en-US" sz="700" dirty="0" err="1"/>
              <a:t>quản</a:t>
            </a:r>
            <a:r>
              <a:rPr lang="en-US" sz="700" dirty="0"/>
              <a:t> </a:t>
            </a:r>
            <a:r>
              <a:rPr lang="en-US" sz="700" dirty="0" err="1"/>
              <a:t>lý</a:t>
            </a:r>
            <a:endParaRPr lang="en-US" sz="7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700" dirty="0" err="1"/>
              <a:t>Đổ</a:t>
            </a:r>
            <a:r>
              <a:rPr lang="en-US" sz="700" dirty="0"/>
              <a:t> </a:t>
            </a:r>
            <a:r>
              <a:rPr lang="en-US" sz="700" dirty="0" err="1"/>
              <a:t>dữ</a:t>
            </a:r>
            <a:r>
              <a:rPr lang="en-US" sz="700" dirty="0"/>
              <a:t> </a:t>
            </a:r>
            <a:r>
              <a:rPr lang="en-US" sz="700" dirty="0" err="1"/>
              <a:t>liệu</a:t>
            </a:r>
            <a:r>
              <a:rPr lang="en-US" sz="700" dirty="0"/>
              <a:t>, </a:t>
            </a:r>
            <a:r>
              <a:rPr lang="en-US" sz="700" dirty="0" err="1"/>
              <a:t>phân</a:t>
            </a:r>
            <a:r>
              <a:rPr lang="en-US" sz="700" dirty="0"/>
              <a:t> </a:t>
            </a:r>
            <a:r>
              <a:rPr lang="en-US" sz="700" dirty="0" err="1"/>
              <a:t>trang</a:t>
            </a:r>
            <a:r>
              <a:rPr lang="en-US" sz="700" dirty="0"/>
              <a:t>, </a:t>
            </a:r>
            <a:r>
              <a:rPr lang="en-US" sz="700" dirty="0" err="1"/>
              <a:t>giỏ</a:t>
            </a:r>
            <a:r>
              <a:rPr lang="en-US" sz="700" dirty="0"/>
              <a:t> </a:t>
            </a:r>
            <a:r>
              <a:rPr lang="en-US" sz="700" dirty="0" err="1"/>
              <a:t>hàng</a:t>
            </a:r>
            <a:r>
              <a:rPr lang="en-US" sz="700" dirty="0"/>
              <a:t>,…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1E111-E34D-4EBC-BA82-E0BE2F9D3679}"/>
              </a:ext>
            </a:extLst>
          </p:cNvPr>
          <p:cNvSpPr txBox="1"/>
          <p:nvPr/>
        </p:nvSpPr>
        <p:spPr>
          <a:xfrm>
            <a:off x="613486" y="2021462"/>
            <a:ext cx="315396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Ngô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Văn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Thuyết</a:t>
            </a: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Thiết</a:t>
            </a:r>
            <a:r>
              <a:rPr lang="en-US" sz="700" dirty="0"/>
              <a:t> </a:t>
            </a:r>
            <a:r>
              <a:rPr lang="en-US" sz="700" dirty="0" err="1"/>
              <a:t>kế</a:t>
            </a:r>
            <a:r>
              <a:rPr lang="en-US" sz="700" dirty="0"/>
              <a:t> </a:t>
            </a:r>
            <a:r>
              <a:rPr lang="en-US" sz="700" dirty="0" err="1"/>
              <a:t>giao</a:t>
            </a:r>
            <a:r>
              <a:rPr lang="en-US" sz="700" dirty="0"/>
              <a:t> </a:t>
            </a:r>
            <a:r>
              <a:rPr lang="en-US" sz="700" dirty="0" err="1"/>
              <a:t>diện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Xây</a:t>
            </a:r>
            <a:r>
              <a:rPr lang="en-US" sz="700" dirty="0"/>
              <a:t> </a:t>
            </a:r>
            <a:r>
              <a:rPr lang="en-US" sz="700" dirty="0" err="1"/>
              <a:t>dựng</a:t>
            </a:r>
            <a:r>
              <a:rPr lang="en-US" sz="700" dirty="0"/>
              <a:t> </a:t>
            </a:r>
            <a:r>
              <a:rPr lang="en-US" sz="700" dirty="0" err="1"/>
              <a:t>chức</a:t>
            </a:r>
            <a:r>
              <a:rPr lang="en-US" sz="700" dirty="0"/>
              <a:t> </a:t>
            </a:r>
            <a:r>
              <a:rPr lang="en-US" sz="700" dirty="0" err="1"/>
              <a:t>năng</a:t>
            </a:r>
            <a:r>
              <a:rPr lang="en-US" sz="700" dirty="0"/>
              <a:t> </a:t>
            </a:r>
            <a:r>
              <a:rPr lang="en-US" sz="700" dirty="0" err="1"/>
              <a:t>quản</a:t>
            </a:r>
            <a:r>
              <a:rPr lang="en-US" sz="700" dirty="0"/>
              <a:t> </a:t>
            </a:r>
            <a:r>
              <a:rPr lang="en-US" sz="700" dirty="0" err="1"/>
              <a:t>lý</a:t>
            </a:r>
            <a:endParaRPr lang="en-US" sz="7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700" dirty="0" err="1"/>
              <a:t>Phân</a:t>
            </a:r>
            <a:r>
              <a:rPr lang="en-US" sz="700" dirty="0"/>
              <a:t> </a:t>
            </a:r>
            <a:r>
              <a:rPr lang="en-US" sz="700" dirty="0" err="1"/>
              <a:t>trang</a:t>
            </a:r>
            <a:r>
              <a:rPr lang="en-US" sz="700" dirty="0"/>
              <a:t>, profile,…</a:t>
            </a:r>
          </a:p>
        </p:txBody>
      </p:sp>
    </p:spTree>
    <p:extLst>
      <p:ext uri="{BB962C8B-B14F-4D97-AF65-F5344CB8AC3E}">
        <p14:creationId xmlns:p14="http://schemas.microsoft.com/office/powerpoint/2010/main" val="33449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Giao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diện</a:t>
            </a:r>
            <a:r>
              <a:rPr lang="en-US" sz="1100" b="1" spc="-42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100" b="1" spc="-42" dirty="0" err="1">
                <a:solidFill>
                  <a:srgbClr val="7030A0"/>
                </a:solidFill>
                <a:latin typeface="+mn-lt"/>
              </a:rPr>
              <a:t>chính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12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F9FA2-6879-42DA-BF2F-D392BB1EC5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6" y="474541"/>
            <a:ext cx="2172063" cy="104481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85000"/>
              </a:scheme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08ACD7-9FE2-4BD1-A34C-88CE9FCAFE58}"/>
              </a:ext>
            </a:extLst>
          </p:cNvPr>
          <p:cNvSpPr/>
          <p:nvPr/>
        </p:nvSpPr>
        <p:spPr>
          <a:xfrm>
            <a:off x="726647" y="1682750"/>
            <a:ext cx="799200" cy="265661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50800">
              <a:srgbClr val="7030A0">
                <a:alpha val="60000"/>
              </a:srgbClr>
            </a:glow>
            <a:outerShdw dir="2040000" sx="45000" sy="45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Frontend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6FDD6-97EA-47F3-9441-AE57B8E28EF5}"/>
              </a:ext>
            </a:extLst>
          </p:cNvPr>
          <p:cNvSpPr/>
          <p:nvPr/>
        </p:nvSpPr>
        <p:spPr>
          <a:xfrm>
            <a:off x="2666206" y="1264689"/>
            <a:ext cx="792000" cy="265661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glow rad="50800">
              <a:srgbClr val="7030A0">
                <a:alpha val="60000"/>
              </a:srgbClr>
            </a:glow>
            <a:outerShdw dir="2040000" sx="45000" sy="45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Backend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BDD34-7245-FE57-E09F-79A64A698A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337" y="1682750"/>
            <a:ext cx="206072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6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27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20" y="65840"/>
            <a:ext cx="380169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spc="-2" dirty="0">
                <a:solidFill>
                  <a:srgbClr val="7030A0"/>
                </a:solidFill>
                <a:latin typeface="+mn-lt"/>
              </a:rPr>
              <a:t>CÁC NỘI DUNG CHÍNH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8138" y="2954403"/>
            <a:ext cx="6133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sz="600" dirty="0">
                <a:solidFill>
                  <a:srgbClr val="FFFFFF"/>
                </a:solidFill>
                <a:latin typeface="Calibri"/>
                <a:cs typeface="Calibri"/>
              </a:rPr>
              <a:pPr marL="11143">
                <a:lnSpc>
                  <a:spcPts val="630"/>
                </a:lnSpc>
              </a:pPr>
              <a:t>2</a:t>
            </a:fld>
            <a:endParaRPr sz="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8357" y="402811"/>
            <a:ext cx="2049171" cy="1415855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TỔNG QUAN ĐỀ TÀI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KIẾN TRÚC VÀ MÔ HÌNH THIẾT KẾ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SƠ ĐỒ PHÂN RÃ CHỨC NĂNG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BIỂU ĐỒ LUỒNG DỮ LI</a:t>
            </a:r>
            <a:r>
              <a:rPr lang="en-US" sz="700" spc="4" dirty="0">
                <a:cs typeface="Calibri"/>
              </a:rPr>
              <a:t>Ệ</a:t>
            </a:r>
            <a:r>
              <a:rPr lang="vi-VN" sz="700" spc="4" dirty="0">
                <a:cs typeface="Calibri"/>
              </a:rPr>
              <a:t>U MỨC NGỮ CẢNH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SƠ ĐỒ QUAN HỆ THỰC THỂ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THIẾT KẾ CƠ SỞ DỮ LI</a:t>
            </a:r>
            <a:r>
              <a:rPr lang="en-US" sz="700" spc="4" dirty="0">
                <a:cs typeface="Calibri"/>
              </a:rPr>
              <a:t>Ệ</a:t>
            </a:r>
            <a:r>
              <a:rPr lang="vi-VN" sz="700" spc="4" dirty="0">
                <a:cs typeface="Calibri"/>
              </a:rPr>
              <a:t>U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PHÂN CÔNG CÔNG VIỆC TRONG NHÓM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lang="vi-VN" sz="700" spc="4" dirty="0">
                <a:cs typeface="Calibri"/>
              </a:rPr>
              <a:t>GIAO DIỆN CHÍNH</a:t>
            </a:r>
            <a:endParaRPr lang="vi-VN" sz="700" dirty="0"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70733"/>
            <a:ext cx="348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TỔNG QUAN ĐỀ TÀI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1" y="612140"/>
            <a:ext cx="3630745" cy="211982"/>
          </a:xfrm>
          <a:custGeom>
            <a:avLst/>
            <a:gdLst/>
            <a:ahLst/>
            <a:cxnLst/>
            <a:rect l="l" t="t" r="r" b="b"/>
            <a:pathLst>
              <a:path w="8382000" h="474980">
                <a:moveTo>
                  <a:pt x="8302879" y="0"/>
                </a:moveTo>
                <a:lnTo>
                  <a:pt x="79159" y="0"/>
                </a:lnTo>
                <a:lnTo>
                  <a:pt x="48348" y="6219"/>
                </a:lnTo>
                <a:lnTo>
                  <a:pt x="23187" y="23177"/>
                </a:lnTo>
                <a:lnTo>
                  <a:pt x="6221" y="48327"/>
                </a:lnTo>
                <a:lnTo>
                  <a:pt x="0" y="79121"/>
                </a:lnTo>
                <a:lnTo>
                  <a:pt x="0" y="395859"/>
                </a:lnTo>
                <a:lnTo>
                  <a:pt x="6221" y="426652"/>
                </a:lnTo>
                <a:lnTo>
                  <a:pt x="23187" y="451802"/>
                </a:lnTo>
                <a:lnTo>
                  <a:pt x="48348" y="468760"/>
                </a:lnTo>
                <a:lnTo>
                  <a:pt x="79159" y="474979"/>
                </a:lnTo>
                <a:lnTo>
                  <a:pt x="8302879" y="474979"/>
                </a:lnTo>
                <a:lnTo>
                  <a:pt x="8333672" y="468760"/>
                </a:lnTo>
                <a:lnTo>
                  <a:pt x="8358822" y="451802"/>
                </a:lnTo>
                <a:lnTo>
                  <a:pt x="8375780" y="426652"/>
                </a:lnTo>
                <a:lnTo>
                  <a:pt x="8382000" y="395859"/>
                </a:lnTo>
                <a:lnTo>
                  <a:pt x="8382000" y="79121"/>
                </a:lnTo>
                <a:lnTo>
                  <a:pt x="8375780" y="48327"/>
                </a:lnTo>
                <a:lnTo>
                  <a:pt x="8358822" y="23177"/>
                </a:lnTo>
                <a:lnTo>
                  <a:pt x="8333672" y="6219"/>
                </a:lnTo>
                <a:lnTo>
                  <a:pt x="830287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41" y="918210"/>
            <a:ext cx="3630745" cy="887159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2148" y="639516"/>
            <a:ext cx="342170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 spc="-2" dirty="0" err="1">
                <a:latin typeface="Calibri"/>
                <a:cs typeface="Calibri"/>
              </a:rPr>
              <a:t>Tên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đề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tài</a:t>
            </a:r>
            <a:r>
              <a:rPr lang="en-US" spc="-2" dirty="0">
                <a:latin typeface="Calibri"/>
                <a:cs typeface="Calibri"/>
              </a:rPr>
              <a:t>: Website </a:t>
            </a:r>
            <a:r>
              <a:rPr lang="en-US" spc="-2" dirty="0" err="1">
                <a:latin typeface="Calibri"/>
                <a:cs typeface="Calibri"/>
              </a:rPr>
              <a:t>quản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lí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bán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hàng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Multikart</a:t>
            </a:r>
            <a:r>
              <a:rPr lang="en-US" spc="-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BC2275-AB6D-405C-8A9E-0137ED322A8F}"/>
              </a:ext>
            </a:extLst>
          </p:cNvPr>
          <p:cNvSpPr txBox="1"/>
          <p:nvPr/>
        </p:nvSpPr>
        <p:spPr>
          <a:xfrm>
            <a:off x="193181" y="933657"/>
            <a:ext cx="3630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đại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nghệ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hoá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hiện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đại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hoá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ngày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nay,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chúng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muốn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phát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triển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ứng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web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lí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thuận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tiện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người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dân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đặt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online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ship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tại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nhà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Ngoài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cũng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giúp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trị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người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dễ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lí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doanh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kê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cửa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70733"/>
            <a:ext cx="348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TỔNG QUAN ĐỀ TÀI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0" y="645514"/>
            <a:ext cx="3630745" cy="211982"/>
          </a:xfrm>
          <a:custGeom>
            <a:avLst/>
            <a:gdLst/>
            <a:ahLst/>
            <a:cxnLst/>
            <a:rect l="l" t="t" r="r" b="b"/>
            <a:pathLst>
              <a:path w="8382000" h="474980">
                <a:moveTo>
                  <a:pt x="8302879" y="0"/>
                </a:moveTo>
                <a:lnTo>
                  <a:pt x="79159" y="0"/>
                </a:lnTo>
                <a:lnTo>
                  <a:pt x="48348" y="6219"/>
                </a:lnTo>
                <a:lnTo>
                  <a:pt x="23187" y="23177"/>
                </a:lnTo>
                <a:lnTo>
                  <a:pt x="6221" y="48327"/>
                </a:lnTo>
                <a:lnTo>
                  <a:pt x="0" y="79121"/>
                </a:lnTo>
                <a:lnTo>
                  <a:pt x="0" y="395859"/>
                </a:lnTo>
                <a:lnTo>
                  <a:pt x="6221" y="426652"/>
                </a:lnTo>
                <a:lnTo>
                  <a:pt x="23187" y="451802"/>
                </a:lnTo>
                <a:lnTo>
                  <a:pt x="48348" y="468760"/>
                </a:lnTo>
                <a:lnTo>
                  <a:pt x="79159" y="474979"/>
                </a:lnTo>
                <a:lnTo>
                  <a:pt x="8302879" y="474979"/>
                </a:lnTo>
                <a:lnTo>
                  <a:pt x="8333672" y="468760"/>
                </a:lnTo>
                <a:lnTo>
                  <a:pt x="8358822" y="451802"/>
                </a:lnTo>
                <a:lnTo>
                  <a:pt x="8375780" y="426652"/>
                </a:lnTo>
                <a:lnTo>
                  <a:pt x="8382000" y="395859"/>
                </a:lnTo>
                <a:lnTo>
                  <a:pt x="8382000" y="79121"/>
                </a:lnTo>
                <a:lnTo>
                  <a:pt x="8375780" y="48327"/>
                </a:lnTo>
                <a:lnTo>
                  <a:pt x="8358822" y="23177"/>
                </a:lnTo>
                <a:lnTo>
                  <a:pt x="8333672" y="6219"/>
                </a:lnTo>
                <a:lnTo>
                  <a:pt x="830287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3499" y="958258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4BC680C-19B5-4B7D-AC65-57F8167F29F7}"/>
              </a:ext>
            </a:extLst>
          </p:cNvPr>
          <p:cNvSpPr/>
          <p:nvPr/>
        </p:nvSpPr>
        <p:spPr>
          <a:xfrm>
            <a:off x="198039" y="122838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07B094F-B634-4D5E-A3FD-A51A7B8A573B}"/>
              </a:ext>
            </a:extLst>
          </p:cNvPr>
          <p:cNvSpPr/>
          <p:nvPr/>
        </p:nvSpPr>
        <p:spPr>
          <a:xfrm>
            <a:off x="198038" y="151434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A313BAD9-BA6E-478F-95AA-2D8859A0E0C9}"/>
              </a:ext>
            </a:extLst>
          </p:cNvPr>
          <p:cNvSpPr/>
          <p:nvPr/>
        </p:nvSpPr>
        <p:spPr>
          <a:xfrm>
            <a:off x="198038" y="1800303"/>
            <a:ext cx="3630745" cy="21198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 anchor="ctr"/>
          <a:lstStyle/>
          <a:p>
            <a:pPr>
              <a:spcAft>
                <a:spcPts val="600"/>
              </a:spcAft>
            </a:pP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7AB0D-2F27-48FD-83EA-9FFD8221943D}"/>
              </a:ext>
            </a:extLst>
          </p:cNvPr>
          <p:cNvSpPr txBox="1"/>
          <p:nvPr/>
        </p:nvSpPr>
        <p:spPr>
          <a:xfrm>
            <a:off x="145610" y="1800350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2" dirty="0" err="1">
                <a:latin typeface="Calibri"/>
                <a:cs typeface="Calibri"/>
              </a:rPr>
              <a:t>Môi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trường</a:t>
            </a:r>
            <a:r>
              <a:rPr lang="en-US" spc="-2" dirty="0">
                <a:latin typeface="Calibri"/>
                <a:cs typeface="Calibri"/>
              </a:rPr>
              <a:t>: </a:t>
            </a:r>
            <a:r>
              <a:rPr lang="vi-VN" spc="-2" dirty="0">
                <a:latin typeface="Calibri"/>
                <a:cs typeface="Calibri"/>
              </a:rPr>
              <a:t>Tương thích với </a:t>
            </a:r>
            <a:r>
              <a:rPr lang="en-US" spc="-2" dirty="0" err="1">
                <a:latin typeface="Calibri"/>
                <a:cs typeface="Calibri"/>
              </a:rPr>
              <a:t>hầu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hết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vi-VN" spc="-2" dirty="0">
                <a:latin typeface="Calibri"/>
                <a:cs typeface="Calibri"/>
              </a:rPr>
              <a:t>các nền tảng</a:t>
            </a:r>
            <a:r>
              <a:rPr lang="en-US" spc="-2" dirty="0">
                <a:latin typeface="Calibri"/>
                <a:cs typeface="Calibri"/>
              </a:rPr>
              <a:t> web </a:t>
            </a:r>
            <a:r>
              <a:rPr lang="en-US" spc="-2" dirty="0" err="1">
                <a:latin typeface="Calibri"/>
                <a:cs typeface="Calibri"/>
              </a:rPr>
              <a:t>hiện</a:t>
            </a:r>
            <a:r>
              <a:rPr lang="en-US" spc="-2" dirty="0">
                <a:latin typeface="Calibri"/>
                <a:cs typeface="Calibri"/>
              </a:rPr>
              <a:t> nay.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CF587-EC25-41F7-8809-478AD5A71594}"/>
              </a:ext>
            </a:extLst>
          </p:cNvPr>
          <p:cNvSpPr txBox="1"/>
          <p:nvPr/>
        </p:nvSpPr>
        <p:spPr>
          <a:xfrm>
            <a:off x="138421" y="1512612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pc="-2" dirty="0" err="1">
                <a:latin typeface="Calibri"/>
                <a:cs typeface="Calibri"/>
              </a:rPr>
              <a:t>Các</a:t>
            </a:r>
            <a:r>
              <a:rPr lang="en-US" spc="-2" dirty="0">
                <a:latin typeface="Calibri"/>
                <a:cs typeface="Calibri"/>
              </a:rPr>
              <a:t> plugin </a:t>
            </a:r>
            <a:r>
              <a:rPr lang="en-US" spc="-2" dirty="0" err="1">
                <a:latin typeface="Calibri"/>
                <a:cs typeface="Calibri"/>
              </a:rPr>
              <a:t>Jquery</a:t>
            </a:r>
            <a:r>
              <a:rPr lang="en-US" spc="-2" dirty="0">
                <a:latin typeface="Calibri"/>
                <a:cs typeface="Calibri"/>
              </a:rPr>
              <a:t>: </a:t>
            </a:r>
            <a:r>
              <a:rPr lang="en-US" spc="-2" dirty="0" err="1">
                <a:latin typeface="Calibri"/>
                <a:cs typeface="Calibri"/>
              </a:rPr>
              <a:t>Jquery</a:t>
            </a:r>
            <a:r>
              <a:rPr lang="en-US" spc="-2" dirty="0">
                <a:latin typeface="Calibri"/>
                <a:cs typeface="Calibri"/>
              </a:rPr>
              <a:t> validation, Waypoints, Swiper, 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ADB92-67B3-4360-912E-2AD839C9BFFD}"/>
              </a:ext>
            </a:extLst>
          </p:cNvPr>
          <p:cNvSpPr txBox="1"/>
          <p:nvPr/>
        </p:nvSpPr>
        <p:spPr>
          <a:xfrm>
            <a:off x="144172" y="1224922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505"/>
              </a:spcBef>
            </a:pPr>
            <a:r>
              <a:rPr lang="en-US" spc="-2" dirty="0">
                <a:latin typeface="Calibri"/>
                <a:cs typeface="Calibri"/>
              </a:rPr>
              <a:t>Framework: Spring boot.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DE850-642B-4FB4-9CAE-63389C74DC02}"/>
              </a:ext>
            </a:extLst>
          </p:cNvPr>
          <p:cNvSpPr txBox="1"/>
          <p:nvPr/>
        </p:nvSpPr>
        <p:spPr>
          <a:xfrm>
            <a:off x="144172" y="958258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505"/>
              </a:spcBef>
            </a:pPr>
            <a:r>
              <a:rPr lang="en-US" spc="-2" dirty="0" err="1">
                <a:latin typeface="Calibri"/>
                <a:cs typeface="Calibri"/>
              </a:rPr>
              <a:t>Công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nghệ</a:t>
            </a:r>
            <a:r>
              <a:rPr lang="en-US" spc="-2" dirty="0">
                <a:latin typeface="Calibri"/>
                <a:cs typeface="Calibri"/>
              </a:rPr>
              <a:t>: HTML5, CSS3, </a:t>
            </a:r>
            <a:r>
              <a:rPr lang="en-US" spc="-2" dirty="0" err="1">
                <a:latin typeface="Calibri"/>
                <a:cs typeface="Calibri"/>
              </a:rPr>
              <a:t>Javascript</a:t>
            </a:r>
            <a:r>
              <a:rPr lang="en-US" spc="-2" dirty="0">
                <a:latin typeface="Calibri"/>
                <a:cs typeface="Calibri"/>
              </a:rPr>
              <a:t> , Java.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0EFED-A99B-44D8-A090-3E1980945363}"/>
              </a:ext>
            </a:extLst>
          </p:cNvPr>
          <p:cNvSpPr txBox="1"/>
          <p:nvPr/>
        </p:nvSpPr>
        <p:spPr>
          <a:xfrm>
            <a:off x="132026" y="641923"/>
            <a:ext cx="34965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 spc="-2" dirty="0" err="1">
                <a:latin typeface="Calibri"/>
                <a:cs typeface="Calibri"/>
              </a:rPr>
              <a:t>Loại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hình</a:t>
            </a:r>
            <a:r>
              <a:rPr lang="en-US" spc="-2" dirty="0">
                <a:latin typeface="Calibri"/>
                <a:cs typeface="Calibri"/>
              </a:rPr>
              <a:t>: Website </a:t>
            </a:r>
            <a:r>
              <a:rPr lang="en-US" spc="-2" dirty="0" err="1">
                <a:latin typeface="Calibri"/>
                <a:cs typeface="Calibri"/>
              </a:rPr>
              <a:t>thương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mại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điện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tử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05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3" grpId="0" animBg="1"/>
      <p:bldP spid="11" grpId="0"/>
      <p:bldP spid="12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65840"/>
            <a:ext cx="37121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KIẾN TRÚC VÀ MÔ HÌNH THIẾT KẾ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8818D4-BCD9-44C0-9BAE-2988452F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92628"/>
            <a:ext cx="3960813" cy="171875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SƠ ĐỒ PHÂN RÃ CHỨC NĂNG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1255" y="1021650"/>
            <a:ext cx="77208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7460" marR="2229" indent="-272167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vùng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địa  lý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nhỏ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4879" y="1531880"/>
            <a:ext cx="750629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9152" marR="2229" indent="-18385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phạm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thành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phố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0641" y="2414189"/>
            <a:ext cx="851300" cy="32851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008" marR="2229" indent="-55715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kết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nối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LANs and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MANs trên toàn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cầu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402AE-5179-4082-9268-CCAF3D3DFB04}"/>
              </a:ext>
            </a:extLst>
          </p:cNvPr>
          <p:cNvSpPr txBox="1"/>
          <p:nvPr/>
        </p:nvSpPr>
        <p:spPr>
          <a:xfrm>
            <a:off x="445854" y="384832"/>
            <a:ext cx="30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D815D-A0BE-446C-9D53-9BDCC5C00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22" y="622220"/>
            <a:ext cx="3036930" cy="2048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SƠ ĐỒ PHÂN RÃ CHỨC NĂNG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31255" y="1021650"/>
            <a:ext cx="77208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7460" marR="2229" indent="-272167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vùng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địa  lý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nhỏ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4879" y="1531880"/>
            <a:ext cx="750629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9152" marR="2229" indent="-18385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phạm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thành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phố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402AE-5179-4082-9268-CCAF3D3DFB04}"/>
              </a:ext>
            </a:extLst>
          </p:cNvPr>
          <p:cNvSpPr txBox="1"/>
          <p:nvPr/>
        </p:nvSpPr>
        <p:spPr>
          <a:xfrm>
            <a:off x="445854" y="384832"/>
            <a:ext cx="30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3CC46-5969-4646-8C36-C5E5AE043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607" y="593926"/>
            <a:ext cx="2992900" cy="21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" y="65840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SƠ ĐỒ LUỒNG DỮ LIỆU MỨC NGỮ CẢNH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79078" y="2414189"/>
            <a:ext cx="87660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3802" marR="2229" indent="-15850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được hiển thị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tới người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 dirty="0">
              <a:latin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B681D-C07B-4E86-B0A2-9958C8B45B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2" y="806450"/>
            <a:ext cx="3444087" cy="1447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" y="65840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SƠ ĐỒ QUAN HỆ THỰC THỂ</a:t>
            </a:r>
            <a:endParaRPr lang="vi-VN" sz="1100" b="1" spc="-2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379078" y="2414189"/>
            <a:ext cx="87660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3802" marR="2229" indent="-15850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được hiển thị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tới người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B20FD-0B1A-4DA5-98D8-7FD096AC6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11" y="311150"/>
            <a:ext cx="3069189" cy="253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</TotalTime>
  <Words>418</Words>
  <Application>Microsoft Office PowerPoint</Application>
  <PresentationFormat>Custom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 New</vt:lpstr>
      <vt:lpstr>Wingdings</vt:lpstr>
      <vt:lpstr>Theme1</vt:lpstr>
      <vt:lpstr>PowerPoint Presentation</vt:lpstr>
      <vt:lpstr>CÁC NỘI DUNG CHÍNH</vt:lpstr>
      <vt:lpstr>TỔNG QUAN ĐỀ TÀI</vt:lpstr>
      <vt:lpstr>TỔNG QUAN ĐỀ TÀI</vt:lpstr>
      <vt:lpstr>KIẾN TRÚC VÀ MÔ HÌNH THIẾT KẾ</vt:lpstr>
      <vt:lpstr>SƠ ĐỒ PHÂN RÃ CHỨC NĂNG</vt:lpstr>
      <vt:lpstr>SƠ ĐỒ PHÂN RÃ CHỨC NĂNG</vt:lpstr>
      <vt:lpstr>SƠ ĐỒ LUỒNG DỮ LIỆU MỨC NGỮ CẢNH</vt:lpstr>
      <vt:lpstr>SƠ ĐỒ QUAN HỆ THỰC THỂ</vt:lpstr>
      <vt:lpstr>THIẾT KẾ CƠ SỞ DỮ LIỆU</vt:lpstr>
      <vt:lpstr>PHÂN CÔNG CÔNG VIỆC TRONG NHÓM</vt:lpstr>
      <vt:lpstr>Giao diện chính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Minh</cp:lastModifiedBy>
  <cp:revision>85</cp:revision>
  <dcterms:created xsi:type="dcterms:W3CDTF">2017-10-24T03:27:45Z</dcterms:created>
  <dcterms:modified xsi:type="dcterms:W3CDTF">2022-07-14T02:10:55Z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2017-10-24T00:00:00Z</vt:filetime>
  </property>
</Properties>
</file>